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874520" y="994649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100"/>
              <a:buFont typeface="Calibri"/>
              <a:buNone/>
              <a:defRPr b="1" i="0" sz="4500" u="none" cap="none" strike="noStrik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874520" y="283106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7500" y="4039100"/>
            <a:ext cx="6927000" cy="624000"/>
          </a:xfrm>
          <a:prstGeom prst="rect">
            <a:avLst/>
          </a:prstGeom>
          <a:noFill/>
        </p:spPr>
        <p:txBody>
          <a:bodyPr anchorCtr="0" anchor="t" bIns="68575" lIns="68575" spcFirstLastPara="1" rIns="68575" wrap="square" tIns="68575"/>
          <a:lstStyle>
            <a:lvl1pPr indent="-31750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 2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017625" y="305250"/>
            <a:ext cx="4806900" cy="4358100"/>
          </a:xfrm>
          <a:prstGeom prst="rect">
            <a:avLst/>
          </a:prstGeom>
          <a:noFill/>
        </p:spPr>
        <p:txBody>
          <a:bodyPr anchorCtr="0" anchor="t" bIns="68575" lIns="68575" spcFirstLastPara="1" rIns="68575" wrap="square" tIns="68575"/>
          <a:lstStyle>
            <a:lvl1pPr indent="-31750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521572" y="961184"/>
            <a:ext cx="80349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100"/>
              <a:buFont typeface="Calibri"/>
              <a:buNone/>
              <a:defRPr b="1" i="0" sz="3300" u="none" cap="none" strike="noStrik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521572" y="1911202"/>
            <a:ext cx="8034900" cy="22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Custom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50875" y="937969"/>
            <a:ext cx="84426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100"/>
              <a:buFont typeface="Calibri"/>
              <a:buNone/>
              <a:defRPr b="1" i="0" sz="3300" u="none" cap="none" strike="noStrik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51235" y="1785938"/>
            <a:ext cx="8508300" cy="26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0" type="dt"/>
          </p:nvPr>
        </p:nvSpPr>
        <p:spPr>
          <a:xfrm>
            <a:off x="1377315" y="491013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350875" y="937969"/>
            <a:ext cx="84426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100"/>
              <a:buFont typeface="Calibri"/>
              <a:buNone/>
              <a:defRPr b="1" i="0" sz="3300" u="none" cap="none" strike="noStrik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51235" y="1809750"/>
            <a:ext cx="8442600" cy="27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48273" y="1081340"/>
            <a:ext cx="84453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100"/>
              <a:buFont typeface="Calibri"/>
              <a:buNone/>
              <a:defRPr b="1" i="0" sz="3300" u="none" cap="none" strike="noStrik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 rot="5400000">
            <a:off x="3396030" y="-1057725"/>
            <a:ext cx="2331900" cy="84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 rot="5400000">
            <a:off x="5708550" y="1825799"/>
            <a:ext cx="3642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100"/>
              <a:buFont typeface="Calibri"/>
              <a:buNone/>
              <a:defRPr b="1" i="0" sz="3300" u="none" cap="none" strike="noStrik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 rot="5400000">
            <a:off x="1554825" y="-241951"/>
            <a:ext cx="3642000" cy="61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68575" lIns="68575" spcFirstLastPara="1" rIns="68575" wrap="square" tIns="68575"/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49" name="Shape 49"/>
          <p:cNvSpPr/>
          <p:nvPr/>
        </p:nvSpPr>
        <p:spPr>
          <a:xfrm>
            <a:off x="4274" y="0"/>
            <a:ext cx="9144000" cy="44064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Shape 54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Shape 55"/>
          <p:cNvSpPr txBox="1"/>
          <p:nvPr>
            <p:ph type="title"/>
          </p:nvPr>
        </p:nvSpPr>
        <p:spPr>
          <a:xfrm>
            <a:off x="225325" y="146253"/>
            <a:ext cx="8229600" cy="857400"/>
          </a:xfrm>
          <a:prstGeom prst="rect">
            <a:avLst/>
          </a:prstGeom>
        </p:spPr>
        <p:txBody>
          <a:bodyPr anchorCtr="0" anchor="ctr" bIns="68575" lIns="68575" spcFirstLastPara="1" rIns="68575" wrap="square" tIns="6857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None/>
              <a:defRPr>
                <a:solidFill>
                  <a:srgbClr val="0B539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None/>
              <a:defRPr>
                <a:solidFill>
                  <a:srgbClr val="0B539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None/>
              <a:defRPr>
                <a:solidFill>
                  <a:srgbClr val="0B539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None/>
              <a:defRPr>
                <a:solidFill>
                  <a:srgbClr val="0B539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None/>
              <a:defRPr>
                <a:solidFill>
                  <a:srgbClr val="0B539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None/>
              <a:defRPr>
                <a:solidFill>
                  <a:srgbClr val="0B539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None/>
              <a:defRPr>
                <a:solidFill>
                  <a:srgbClr val="0B539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None/>
              <a:defRPr>
                <a:solidFill>
                  <a:srgbClr val="0B539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None/>
              <a:defRPr>
                <a:solidFill>
                  <a:srgbClr val="0B5394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68575" lIns="68575" spcFirstLastPara="1" rIns="68575" wrap="square" tIns="68575"/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68575" lIns="68575" spcFirstLastPara="1" rIns="68575" wrap="square" tIns="68575"/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96919" y="201650"/>
            <a:ext cx="2191200" cy="688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 1">
    <p:bg>
      <p:bgPr>
        <a:solidFill>
          <a:srgbClr val="07376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50875" y="937969"/>
            <a:ext cx="84426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100"/>
              <a:buFont typeface="Calibri"/>
              <a:buNone/>
              <a:defRPr b="1" i="0" sz="3300" u="none" cap="none" strike="noStrik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50875" y="1904999"/>
            <a:ext cx="8442600" cy="22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9" Type="http://schemas.openxmlformats.org/officeDocument/2006/relationships/image" Target="../media/image5.jpg"/><Relationship Id="rId5" Type="http://schemas.openxmlformats.org/officeDocument/2006/relationships/image" Target="../media/image12.jpg"/><Relationship Id="rId6" Type="http://schemas.openxmlformats.org/officeDocument/2006/relationships/image" Target="../media/image16.jpg"/><Relationship Id="rId7" Type="http://schemas.openxmlformats.org/officeDocument/2006/relationships/hyperlink" Target="https://docs.google.com/presentation/d/1zC9pVvFSqgJvBeJ74qM3Ne41bku3GZICw2p6tjeKDxU/edit?usp=sharing" TargetMode="External"/><Relationship Id="rId8" Type="http://schemas.openxmlformats.org/officeDocument/2006/relationships/hyperlink" Target="https://docs.google.com/presentation/d/1D0SgGV3KRyV1kYxDM-uxhyYICRFdQxWKY3iXxVd8NaM/edit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1667775" y="4376050"/>
            <a:ext cx="74739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Erika Villa-Solorio</a:t>
            </a:r>
            <a:endParaRPr b="1" sz="200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Personalized Learning Coordinator</a:t>
            </a:r>
            <a:endParaRPr sz="200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January 25, 2018</a:t>
            </a:r>
            <a:endParaRPr sz="200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5" name="Shape 75"/>
          <p:cNvCxnSpPr/>
          <p:nvPr/>
        </p:nvCxnSpPr>
        <p:spPr>
          <a:xfrm>
            <a:off x="-47300" y="1618175"/>
            <a:ext cx="9189000" cy="144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275" y="1333675"/>
            <a:ext cx="5981400" cy="1880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77" name="Shape 77"/>
          <p:cNvSpPr txBox="1"/>
          <p:nvPr/>
        </p:nvSpPr>
        <p:spPr>
          <a:xfrm>
            <a:off x="1525425" y="3214075"/>
            <a:ext cx="77586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rPr>
              <a:t>Program Overview</a:t>
            </a:r>
            <a:endParaRPr b="1" sz="3600">
              <a:solidFill>
                <a:srgbClr val="F992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Shape 140"/>
          <p:cNvCxnSpPr/>
          <p:nvPr/>
        </p:nvCxnSpPr>
        <p:spPr>
          <a:xfrm>
            <a:off x="-47300" y="1618175"/>
            <a:ext cx="9189000" cy="144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1" name="Shape 141"/>
          <p:cNvSpPr txBox="1"/>
          <p:nvPr/>
        </p:nvSpPr>
        <p:spPr>
          <a:xfrm>
            <a:off x="1457700" y="1564625"/>
            <a:ext cx="7758600" cy="108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1" sz="6000">
              <a:solidFill>
                <a:srgbClr val="F992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1600050" y="3274425"/>
            <a:ext cx="74739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Contact</a:t>
            </a:r>
            <a:endParaRPr b="1" sz="2000" u="sng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Erika Villa-Solorio</a:t>
            </a:r>
            <a:endParaRPr b="1" sz="200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Personalized Learning Coordinator</a:t>
            </a:r>
            <a:endParaRPr sz="200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erika.solorio@lausd.net</a:t>
            </a:r>
            <a:endParaRPr sz="200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1447800" y="523875"/>
            <a:ext cx="6372300" cy="31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" lvl="0" marL="1778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TLN is a community of learners </a:t>
            </a: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ready to engage the instructional shifts needed to facilitate 21st century instruction and share their learnings with others.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0050" y="3855225"/>
            <a:ext cx="3183900" cy="100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234800" y="61153"/>
            <a:ext cx="8229600" cy="8574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Guiding Documents</a:t>
            </a:r>
            <a:endParaRPr sz="3200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275" y="1661625"/>
            <a:ext cx="2272651" cy="29050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6025" y="1661624"/>
            <a:ext cx="2318375" cy="2910392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2748" y="1661624"/>
            <a:ext cx="2403640" cy="29050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225325" y="146253"/>
            <a:ext cx="8229600" cy="8574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TLN Model</a:t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8100" lvl="0" marL="17780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Teacher Leaders participate in a series of learning sessions to reflect upon and refine their practices in order to accomplish their self-selected goals. </a:t>
            </a:r>
            <a:endParaRPr sz="1800">
              <a:solidFill>
                <a:schemeClr val="dk1"/>
              </a:solidFill>
            </a:endParaRPr>
          </a:p>
          <a:p>
            <a:pPr indent="-38100" lvl="0" marL="177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Each session provides participants an opportunity to engage as learners exploring instructional practices that will empower them to provide personalized learning experiences as well as share their learnings with others. </a:t>
            </a:r>
            <a:endParaRPr sz="1800">
              <a:solidFill>
                <a:schemeClr val="dk1"/>
              </a:solidFill>
            </a:endParaRPr>
          </a:p>
          <a:p>
            <a:pPr indent="-38100" lvl="0" marL="177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					</a:t>
            </a:r>
            <a:endParaRPr sz="1800">
              <a:solidFill>
                <a:schemeClr val="dk1"/>
              </a:solidFill>
            </a:endParaRPr>
          </a:p>
          <a:p>
            <a:pPr indent="-38100" lvl="0" marL="177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				</a:t>
            </a:r>
            <a:endParaRPr sz="1800">
              <a:solidFill>
                <a:schemeClr val="dk1"/>
              </a:solidFill>
            </a:endParaRPr>
          </a:p>
          <a:p>
            <a:pPr indent="-38100" lvl="0" marL="177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			</a:t>
            </a:r>
            <a:endParaRPr sz="1800">
              <a:solidFill>
                <a:schemeClr val="dk1"/>
              </a:solidFill>
            </a:endParaRPr>
          </a:p>
          <a:p>
            <a:pPr indent="-38100" lvl="0" marL="177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		</a:t>
            </a:r>
            <a:endParaRPr sz="1800">
              <a:solidFill>
                <a:schemeClr val="dk1"/>
              </a:solidFill>
            </a:endParaRPr>
          </a:p>
          <a:p>
            <a:pPr indent="-38100" lvl="0" marL="177800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8100" lvl="0" marL="177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Intensive Onboarding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Application</a:t>
            </a:r>
            <a:endParaRPr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Semester-long Learning Sessions </a:t>
            </a:r>
            <a:endParaRPr sz="2400"/>
          </a:p>
          <a:p>
            <a:pPr indent="-38100" lvl="0" marL="177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225325" y="76203"/>
            <a:ext cx="8229600" cy="8574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Objectives for the TLN Model</a:t>
            </a:r>
            <a:endParaRPr sz="3000"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150225" y="1184250"/>
            <a:ext cx="8628300" cy="3585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81000" lvl="0" marL="457200" rtl="0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Learn, immerse, and apply the Task Force Recommendations</a:t>
            </a:r>
            <a:endParaRPr sz="2400"/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Foster a Growth Mindset</a:t>
            </a:r>
            <a:endParaRPr sz="2400"/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Reflect on your instructional practices</a:t>
            </a:r>
            <a:endParaRPr sz="2400"/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Develop vision statement and plan for how to leverage digital tools and resources to support 21st century learning</a:t>
            </a:r>
            <a:endParaRPr sz="2400"/>
          </a:p>
          <a:p>
            <a:pPr indent="-3810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Share your learnings with others</a:t>
            </a:r>
            <a:endParaRPr sz="2400"/>
          </a:p>
          <a:p>
            <a:pPr indent="-38100" lvl="0" marL="1778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" lvl="0" marL="17780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4294967295" type="ctrTitle"/>
          </p:nvPr>
        </p:nvSpPr>
        <p:spPr>
          <a:xfrm>
            <a:off x="4219100" y="1664575"/>
            <a:ext cx="4854600" cy="16488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Luis Torres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TLN Graduate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825" y="144075"/>
            <a:ext cx="3867275" cy="4837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8100" lvl="0" marL="1778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14224" l="0" r="0" t="14224"/>
          <a:stretch/>
        </p:blipFill>
        <p:spPr>
          <a:xfrm>
            <a:off x="0" y="0"/>
            <a:ext cx="3047997" cy="387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4">
            <a:alphaModFix/>
          </a:blip>
          <a:srcRect b="14224" l="0" r="0" t="14224"/>
          <a:stretch/>
        </p:blipFill>
        <p:spPr>
          <a:xfrm>
            <a:off x="3047900" y="0"/>
            <a:ext cx="3048121" cy="387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5">
            <a:alphaModFix/>
          </a:blip>
          <a:srcRect b="0" l="27880" r="27880" t="0"/>
          <a:stretch/>
        </p:blipFill>
        <p:spPr>
          <a:xfrm>
            <a:off x="6095875" y="0"/>
            <a:ext cx="3048127" cy="387569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idx="1" type="body"/>
          </p:nvPr>
        </p:nvSpPr>
        <p:spPr>
          <a:xfrm>
            <a:off x="317500" y="4039100"/>
            <a:ext cx="6927000" cy="6240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8100" lvl="0" marL="177800">
              <a:spcBef>
                <a:spcPts val="800"/>
              </a:spcBef>
              <a:spcAft>
                <a:spcPts val="1600"/>
              </a:spcAft>
              <a:buNone/>
            </a:pPr>
            <a:r>
              <a:rPr lang="en"/>
              <a:t>Students are learning to investigate and research. They build their learning into </a:t>
            </a:r>
            <a:r>
              <a:rPr lang="en"/>
              <a:t>communication</a:t>
            </a:r>
            <a:r>
              <a:rPr lang="en"/>
              <a:t> tools such as Google slides.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34120" r="34120" t="0"/>
          <a:stretch/>
        </p:blipFill>
        <p:spPr>
          <a:xfrm>
            <a:off x="303900" y="437825"/>
            <a:ext cx="1659585" cy="294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0" l="12484" r="12484" t="0"/>
          <a:stretch/>
        </p:blipFill>
        <p:spPr>
          <a:xfrm>
            <a:off x="2046128" y="437834"/>
            <a:ext cx="1659596" cy="124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5">
            <a:alphaModFix/>
          </a:blip>
          <a:srcRect b="0" l="12484" r="12484" t="0"/>
          <a:stretch/>
        </p:blipFill>
        <p:spPr>
          <a:xfrm>
            <a:off x="303914" y="3461005"/>
            <a:ext cx="1659585" cy="124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6">
            <a:alphaModFix/>
          </a:blip>
          <a:srcRect b="0" l="34126" r="34126" t="0"/>
          <a:stretch/>
        </p:blipFill>
        <p:spPr>
          <a:xfrm>
            <a:off x="2046104" y="1765113"/>
            <a:ext cx="1659581" cy="294055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>
            <p:ph idx="1" type="body"/>
          </p:nvPr>
        </p:nvSpPr>
        <p:spPr>
          <a:xfrm>
            <a:off x="4017625" y="305250"/>
            <a:ext cx="4806900" cy="43581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8100" lvl="0" marL="177800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" lvl="0" marL="17780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" lvl="0" marL="17780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" lvl="0" marL="17780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" lvl="0" marL="17780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" lvl="0" marL="17780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" lvl="0" marL="17780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" lvl="0" marL="17780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https://docs.google.com/presentation/d/1zC9pVvFSqgJvBeJ74qM3Ne41bku3GZICw2p6tjeKDxU/edit?usp=sharing</a:t>
            </a:r>
            <a:endParaRPr/>
          </a:p>
          <a:p>
            <a:pPr indent="-38100" lvl="0" marL="17780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https://docs.google.com/presentation/d/1D0SgGV3KRyV1kYxDM-uxhyYICRFdQxWKY3iXxVd8NaM/edit?usp=sharing</a:t>
            </a:r>
            <a:endParaRPr/>
          </a:p>
          <a:p>
            <a:pPr indent="-38100" lvl="0" marL="17780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" lvl="0" marL="17780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06350" y="1855575"/>
            <a:ext cx="3210826" cy="16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7748" y="305250"/>
            <a:ext cx="1446900" cy="14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7713" y="535100"/>
            <a:ext cx="6128576" cy="344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